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92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D221EAE-FD62-4985-8840-507C227F1DEA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AEA7266-FCA4-4ACA-89FD-1A39359C0A8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13</a:t>
            </a:fld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14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4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6</a:t>
            </a:fld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8</a:t>
            </a:fld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AEA7266-FCA4-4ACA-89FD-1A39359C0A8D}" type="slidenum">
              <a:rPr lang="ru-RU" smtClean="0"/>
              <a:pPr/>
              <a:t>9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67544" y="6309320"/>
            <a:ext cx="2133600" cy="365125"/>
          </a:xfrm>
          <a:prstGeom prst="rect">
            <a:avLst/>
          </a:prstGeom>
        </p:spPr>
        <p:txBody>
          <a:bodyPr/>
          <a:lstStyle/>
          <a:p>
            <a:fld id="{5634F6DD-79DB-450D-8B87-9F3FB8E8A4EB}" type="datetimeFigureOut">
              <a:rPr lang="ru-RU" smtClean="0"/>
              <a:pPr/>
              <a:t>30.07.2012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A0DB91BA-1ECC-4F4E-A9EF-DE547EE187DF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000082"/>
            </a:gs>
            <a:gs pos="13000">
              <a:srgbClr val="0047FF"/>
            </a:gs>
            <a:gs pos="28000">
              <a:srgbClr val="000082"/>
            </a:gs>
            <a:gs pos="42999">
              <a:srgbClr val="0047FF"/>
            </a:gs>
            <a:gs pos="58000">
              <a:srgbClr val="000082"/>
            </a:gs>
            <a:gs pos="72000">
              <a:srgbClr val="0047FF"/>
            </a:gs>
            <a:gs pos="87000">
              <a:srgbClr val="000082"/>
            </a:gs>
            <a:gs pos="100000">
              <a:srgbClr val="0047FF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 userDrawn="1"/>
        </p:nvSpPr>
        <p:spPr>
          <a:xfrm>
            <a:off x="395536" y="332656"/>
            <a:ext cx="8352928" cy="6192688"/>
          </a:xfrm>
          <a:prstGeom prst="roundRect">
            <a:avLst/>
          </a:prstGeom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11" name="Рисунок 10" descr="boltun.jpg"/>
          <p:cNvPicPr>
            <a:picLocks noChangeAspect="1"/>
          </p:cNvPicPr>
          <p:nvPr userDrawn="1"/>
        </p:nvPicPr>
        <p:blipFill>
          <a:blip r:embed="rId13" cstate="print"/>
          <a:stretch>
            <a:fillRect/>
          </a:stretch>
        </p:blipFill>
        <p:spPr>
          <a:xfrm>
            <a:off x="395536" y="4797152"/>
            <a:ext cx="2353444" cy="176769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 descr="12791308373.jpg"/>
          <p:cNvPicPr>
            <a:picLocks noChangeAspect="1"/>
          </p:cNvPicPr>
          <p:nvPr userDrawn="1"/>
        </p:nvPicPr>
        <p:blipFill>
          <a:blip r:embed="rId14" cstate="print"/>
          <a:stretch>
            <a:fillRect/>
          </a:stretch>
        </p:blipFill>
        <p:spPr>
          <a:xfrm>
            <a:off x="6588224" y="332656"/>
            <a:ext cx="2155428" cy="162339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" Target="slide11.xml"/><Relationship Id="rId3" Type="http://schemas.openxmlformats.org/officeDocument/2006/relationships/audio" Target="../media/audio1.wav"/><Relationship Id="rId7" Type="http://schemas.openxmlformats.org/officeDocument/2006/relationships/image" Target="../media/image27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png"/><Relationship Id="rId5" Type="http://schemas.openxmlformats.org/officeDocument/2006/relationships/image" Target="../media/image25.jpeg"/><Relationship Id="rId4" Type="http://schemas.openxmlformats.org/officeDocument/2006/relationships/audio" Target="../media/audio2.wav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" Target="slide12.xml"/><Relationship Id="rId3" Type="http://schemas.openxmlformats.org/officeDocument/2006/relationships/audio" Target="../media/audio1.wav"/><Relationship Id="rId7" Type="http://schemas.openxmlformats.org/officeDocument/2006/relationships/image" Target="../media/image30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9.jpeg"/><Relationship Id="rId5" Type="http://schemas.openxmlformats.org/officeDocument/2006/relationships/image" Target="../media/image28.jpeg"/><Relationship Id="rId4" Type="http://schemas.openxmlformats.org/officeDocument/2006/relationships/audio" Target="../media/audio2.wav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jpeg"/><Relationship Id="rId3" Type="http://schemas.openxmlformats.org/officeDocument/2006/relationships/audio" Target="../media/audio1.wav"/><Relationship Id="rId7" Type="http://schemas.openxmlformats.org/officeDocument/2006/relationships/slide" Target="slide13.xm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audio" Target="../media/audio2.wav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hyperlink" Target="http://scshurma.narod.ru/school/sait/Rahimov/images/16_klen.gif" TargetMode="External"/><Relationship Id="rId13" Type="http://schemas.openxmlformats.org/officeDocument/2006/relationships/hyperlink" Target="http://img-fotki.yandex.ru/get/5010/80727276.43/0_5b2b0_4371dc08_XL" TargetMode="External"/><Relationship Id="rId18" Type="http://schemas.openxmlformats.org/officeDocument/2006/relationships/hyperlink" Target="http://www.kolesun.ru/images/tires/00000000079.jpg" TargetMode="External"/><Relationship Id="rId26" Type="http://schemas.openxmlformats.org/officeDocument/2006/relationships/hyperlink" Target="http://www.planetapodelok.ru/wp-content/uploads/2009/11/house_thl.jpg" TargetMode="External"/><Relationship Id="rId3" Type="http://schemas.openxmlformats.org/officeDocument/2006/relationships/hyperlink" Target="http://www.pro100tv.eu/f/images/movies/12791308373.jpg" TargetMode="External"/><Relationship Id="rId21" Type="http://schemas.openxmlformats.org/officeDocument/2006/relationships/hyperlink" Target="http://i.kiddi.com.ua/goods/136/136972.jpg" TargetMode="External"/><Relationship Id="rId7" Type="http://schemas.openxmlformats.org/officeDocument/2006/relationships/hyperlink" Target="http://planete.qc.ca/invitation/images/ginette-villeneuve-21/animal-amusant-2.gif" TargetMode="External"/><Relationship Id="rId12" Type="http://schemas.openxmlformats.org/officeDocument/2006/relationships/hyperlink" Target="http://www.goodhousekeeping.com/cm/goodhousekeeping/images/Dz/ghk-kidorable-butterfly-rain-boots-0310-mdn.jpg" TargetMode="External"/><Relationship Id="rId17" Type="http://schemas.openxmlformats.org/officeDocument/2006/relationships/hyperlink" Target="http://i01.fsimg.ru/1/tlog_box/1322/1322286.jpg" TargetMode="External"/><Relationship Id="rId25" Type="http://schemas.openxmlformats.org/officeDocument/2006/relationships/hyperlink" Target="http://funnywebjokes.files.wordpress.com/2010/05/tn_0lion-1.jpg?w=200&amp;h=200" TargetMode="External"/><Relationship Id="rId2" Type="http://schemas.openxmlformats.org/officeDocument/2006/relationships/notesSlide" Target="../notesSlides/notesSlide13.xml"/><Relationship Id="rId16" Type="http://schemas.openxmlformats.org/officeDocument/2006/relationships/hyperlink" Target="http://s53.radikal.ru/i139/1103/33/dbce6745b9ac.gif" TargetMode="External"/><Relationship Id="rId20" Type="http://schemas.openxmlformats.org/officeDocument/2006/relationships/hyperlink" Target="http://cs9729.vkontakte.ru/u18347611/a_e6fbc298.jpg" TargetMode="Externa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multiki.arjlover.net/multiki/38.a.vdrug.poluchitsya.avi" TargetMode="External"/><Relationship Id="rId11" Type="http://schemas.openxmlformats.org/officeDocument/2006/relationships/hyperlink" Target="http://www.coolwallpapers.org/wallpapers/30/3055/thumb/320_fruit_wallpaper-5.jpg" TargetMode="External"/><Relationship Id="rId24" Type="http://schemas.openxmlformats.org/officeDocument/2006/relationships/hyperlink" Target="http://img138.imageshack.us/img138/3268/metin2n.png" TargetMode="External"/><Relationship Id="rId5" Type="http://schemas.openxmlformats.org/officeDocument/2006/relationships/hyperlink" Target="http://mebelplus.com.ua/images/stoli_logo18.jpg" TargetMode="External"/><Relationship Id="rId15" Type="http://schemas.openxmlformats.org/officeDocument/2006/relationships/hyperlink" Target="http://www.pupsu.ru/published/publicdata/DBRUBINSPB14/attachments/SC/products_pictures/21f.jpg" TargetMode="External"/><Relationship Id="rId23" Type="http://schemas.openxmlformats.org/officeDocument/2006/relationships/hyperlink" Target="http://market.rbc.ua/img/markets/1291/middle/034e553f.jpg" TargetMode="External"/><Relationship Id="rId10" Type="http://schemas.openxmlformats.org/officeDocument/2006/relationships/hyperlink" Target="http://us.cdn3.123rf.com/168nwm/tanya_bell/tanya_bell1201/tanya_bell120100355/12051833-the-toy-machine-from-plastic.jpg" TargetMode="External"/><Relationship Id="rId19" Type="http://schemas.openxmlformats.org/officeDocument/2006/relationships/hyperlink" Target="http://www.images-photo.ru/_ph/24/2/919248962.png" TargetMode="External"/><Relationship Id="rId4" Type="http://schemas.openxmlformats.org/officeDocument/2006/relationships/hyperlink" Target="http://www.uralstudent.ru/images/stories/boltun.jpg" TargetMode="External"/><Relationship Id="rId9" Type="http://schemas.openxmlformats.org/officeDocument/2006/relationships/hyperlink" Target="http://www.bawi.ru/images/110845-udav.jpg" TargetMode="External"/><Relationship Id="rId14" Type="http://schemas.openxmlformats.org/officeDocument/2006/relationships/hyperlink" Target="http://d1.wikimart.ru/0e/5a/1eb2ff57-50f4-4a74-8f0a-810e5af3267a.jpeg" TargetMode="External"/><Relationship Id="rId22" Type="http://schemas.openxmlformats.org/officeDocument/2006/relationships/hyperlink" Target="http://mobil-content.ru/files/img/4/3007.jpg" TargetMode="External"/><Relationship Id="rId27" Type="http://schemas.openxmlformats.org/officeDocument/2006/relationships/hyperlink" Target="http://img-fotki.yandex.ru/get/9/akyla82.5/0_5b4d_7905d824_XL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img835.imageshack.us/img835/9016/cebula.gif" TargetMode="External"/><Relationship Id="rId3" Type="http://schemas.openxmlformats.org/officeDocument/2006/relationships/hyperlink" Target="http://cs5820.userapi.com/u89765786/116275719/x_fae9cfbb.jpg" TargetMode="External"/><Relationship Id="rId7" Type="http://schemas.openxmlformats.org/officeDocument/2006/relationships/hyperlink" Target="http://upload.wikimedia.org/wikipedia/commons/thumb/d/d3/Kiwi_aka.jpg/250px-Kiwi_aka.jpg" TargetMode="External"/><Relationship Id="rId12" Type="http://schemas.openxmlformats.org/officeDocument/2006/relationships/slide" Target="slide12.xm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i077.radikal.ru/1010/ba/8dbf2ccfd0d4.jpg" TargetMode="External"/><Relationship Id="rId11" Type="http://schemas.openxmlformats.org/officeDocument/2006/relationships/hyperlink" Target="http://www.ruscemena.ru/files/product/424_1.jpg" TargetMode="External"/><Relationship Id="rId5" Type="http://schemas.openxmlformats.org/officeDocument/2006/relationships/hyperlink" Target="http://img-fotki.yandex.ru/get/5801/tatyana2q8-medvedeva.122/0_5349e_f78e86f5_S.jpg" TargetMode="External"/><Relationship Id="rId10" Type="http://schemas.openxmlformats.org/officeDocument/2006/relationships/hyperlink" Target="http://www.lenagold.ru/fon/clipart/g/goroh/goroh04.jpg" TargetMode="External"/><Relationship Id="rId4" Type="http://schemas.openxmlformats.org/officeDocument/2006/relationships/hyperlink" Target="http://img1.liveinternet.ru/images/attach/c/2/74/296/74296677_preview_0006013Bereza.png" TargetMode="External"/><Relationship Id="rId9" Type="http://schemas.openxmlformats.org/officeDocument/2006/relationships/hyperlink" Target="http://www.vminsk.by/images/Vipuski/2009/05/07/4_petuh.jpg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gif"/><Relationship Id="rId3" Type="http://schemas.openxmlformats.org/officeDocument/2006/relationships/notesSlide" Target="../notesSlides/notesSlide3.xml"/><Relationship Id="rId7" Type="http://schemas.openxmlformats.org/officeDocument/2006/relationships/image" Target="../media/image4.gif"/><Relationship Id="rId2" Type="http://schemas.openxmlformats.org/officeDocument/2006/relationships/slideLayout" Target="../slideLayouts/slideLayout7.xml"/><Relationship Id="rId1" Type="http://schemas.openxmlformats.org/officeDocument/2006/relationships/audio" Target="file:///C:\Users\&#1085;&#1080;&#1082;&#1089;\Desktop\&#1087;&#1086;&#1076;&#1073;&#1077;&#1088;&#1080;%20&#1089;&#1083;&#1086;&#1074;&#1086;\podberi_slovo\38.a.vdrug.poluchitsya%2000_04_54-00_04_56.wav" TargetMode="External"/><Relationship Id="rId6" Type="http://schemas.openxmlformats.org/officeDocument/2006/relationships/image" Target="../media/image3.png"/><Relationship Id="rId5" Type="http://schemas.openxmlformats.org/officeDocument/2006/relationships/audio" Target="../media/audio2.wav"/><Relationship Id="rId10" Type="http://schemas.openxmlformats.org/officeDocument/2006/relationships/slide" Target="slide4.xml"/><Relationship Id="rId4" Type="http://schemas.openxmlformats.org/officeDocument/2006/relationships/audio" Target="../media/audio1.wav"/><Relationship Id="rId9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slide" Target="slide5.xml"/><Relationship Id="rId3" Type="http://schemas.openxmlformats.org/officeDocument/2006/relationships/audio" Target="../media/audio1.wav"/><Relationship Id="rId7" Type="http://schemas.openxmlformats.org/officeDocument/2006/relationships/image" Target="../media/image9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audio" Target="../media/audio2.wav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slide" Target="slide6.xml"/><Relationship Id="rId3" Type="http://schemas.openxmlformats.org/officeDocument/2006/relationships/audio" Target="../media/audio1.wav"/><Relationship Id="rId7" Type="http://schemas.openxmlformats.org/officeDocument/2006/relationships/image" Target="../media/image1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audio" Target="../media/audio2.wav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" Target="slide7.xml"/><Relationship Id="rId3" Type="http://schemas.openxmlformats.org/officeDocument/2006/relationships/audio" Target="../media/audio1.wav"/><Relationship Id="rId7" Type="http://schemas.openxmlformats.org/officeDocument/2006/relationships/image" Target="../media/image15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4.jpeg"/><Relationship Id="rId5" Type="http://schemas.openxmlformats.org/officeDocument/2006/relationships/image" Target="../media/image13.gif"/><Relationship Id="rId4" Type="http://schemas.openxmlformats.org/officeDocument/2006/relationships/audio" Target="../media/audio2.wav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" Target="slide8.xml"/><Relationship Id="rId3" Type="http://schemas.openxmlformats.org/officeDocument/2006/relationships/audio" Target="../media/audio2.wav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audio" Target="../media/audio1.wav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slide" Target="slide9.xml"/><Relationship Id="rId3" Type="http://schemas.openxmlformats.org/officeDocument/2006/relationships/audio" Target="../media/audio1.wav"/><Relationship Id="rId7" Type="http://schemas.openxmlformats.org/officeDocument/2006/relationships/image" Target="../media/image21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audio" Target="../media/audio2.wav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" Target="slide10.xml"/><Relationship Id="rId3" Type="http://schemas.openxmlformats.org/officeDocument/2006/relationships/audio" Target="../media/audio1.wav"/><Relationship Id="rId7" Type="http://schemas.openxmlformats.org/officeDocument/2006/relationships/image" Target="../media/image24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3.png"/><Relationship Id="rId5" Type="http://schemas.openxmlformats.org/officeDocument/2006/relationships/image" Target="../media/image22.jpeg"/><Relationship Id="rId4" Type="http://schemas.openxmlformats.org/officeDocument/2006/relationships/audio" Target="../media/audio2.wav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sz="6000" dirty="0" smtClean="0">
                <a:solidFill>
                  <a:srgbClr val="002060"/>
                </a:solidFill>
                <a:latin typeface="Monotype Corsiva" pitchFamily="66" charset="0"/>
              </a:rPr>
              <a:t>Подбери слово к схеме</a:t>
            </a:r>
            <a:endParaRPr lang="ru-RU" sz="60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195736" y="4509120"/>
            <a:ext cx="6400800" cy="1752600"/>
          </a:xfrm>
        </p:spPr>
        <p:txBody>
          <a:bodyPr/>
          <a:lstStyle/>
          <a:p>
            <a:pPr algn="r"/>
            <a:r>
              <a:rPr lang="ru-RU" sz="2400" dirty="0" err="1" smtClean="0">
                <a:solidFill>
                  <a:srgbClr val="002060"/>
                </a:solidFill>
                <a:latin typeface="Monotype Corsiva" pitchFamily="66" charset="0"/>
              </a:rPr>
              <a:t>Бойкова</a:t>
            </a:r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 Оксана Владимировна,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учитель начальных классов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МБОУ СОШ №1 </a:t>
            </a:r>
          </a:p>
          <a:p>
            <a:pPr algn="r"/>
            <a:r>
              <a:rPr lang="ru-RU" sz="2400" dirty="0" smtClean="0">
                <a:solidFill>
                  <a:srgbClr val="002060"/>
                </a:solidFill>
                <a:latin typeface="Monotype Corsiva" pitchFamily="66" charset="0"/>
              </a:rPr>
              <a:t>г. Конаково Тверской обл.</a:t>
            </a:r>
            <a:endParaRPr lang="ru-RU" sz="24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19872" y="3140968"/>
            <a:ext cx="22974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Игра-тренажёр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15816" y="1412776"/>
            <a:ext cx="334258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srgbClr val="002060"/>
                </a:solidFill>
                <a:latin typeface="Monotype Corsiva" pitchFamily="66" charset="0"/>
              </a:rPr>
              <a:t>Обучение грамоте</a:t>
            </a:r>
            <a:endParaRPr lang="ru-RU" sz="3600" dirty="0">
              <a:solidFill>
                <a:srgbClr val="002060"/>
              </a:solidFill>
              <a:latin typeface="Monotype Corsiva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15816" y="3861048"/>
            <a:ext cx="324800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solidFill>
                  <a:srgbClr val="002060"/>
                </a:solidFill>
                <a:latin typeface="Monotype Corsiva" pitchFamily="66" charset="0"/>
              </a:rPr>
              <a:t>УМК «Школа России»</a:t>
            </a:r>
            <a:endParaRPr lang="ru-RU" sz="2800" dirty="0">
              <a:solidFill>
                <a:srgbClr val="002060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2627784" y="1916832"/>
            <a:ext cx="1008112" cy="792088"/>
            <a:chOff x="3851920" y="1916832"/>
            <a:chExt cx="1008112" cy="792088"/>
          </a:xfrm>
        </p:grpSpPr>
        <p:sp>
          <p:nvSpPr>
            <p:cNvPr id="3" name="Прямоугольный треугольник 2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ый треугольник 3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3635896" y="1916832"/>
            <a:ext cx="864096" cy="792088"/>
          </a:xfrm>
          <a:prstGeom prst="rect">
            <a:avLst/>
          </a:prstGeom>
          <a:solidFill>
            <a:srgbClr val="0070C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4499992" y="1916832"/>
            <a:ext cx="1008112" cy="792088"/>
            <a:chOff x="3851920" y="1916832"/>
            <a:chExt cx="1008112" cy="792088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ый треугольник 7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9" name="Группа 8"/>
          <p:cNvGrpSpPr/>
          <p:nvPr/>
        </p:nvGrpSpPr>
        <p:grpSpPr>
          <a:xfrm>
            <a:off x="5508104" y="1916832"/>
            <a:ext cx="1008112" cy="792088"/>
            <a:chOff x="3851920" y="1916832"/>
            <a:chExt cx="1008112" cy="792088"/>
          </a:xfrm>
        </p:grpSpPr>
        <p:sp>
          <p:nvSpPr>
            <p:cNvPr id="10" name="Прямоугольный треугольник 9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1" name="Прямоугольный треугольник 10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3" name="Прямая соединительная линия 12"/>
          <p:cNvCxnSpPr/>
          <p:nvPr/>
        </p:nvCxnSpPr>
        <p:spPr>
          <a:xfrm flipH="1">
            <a:off x="3347864" y="1340768"/>
            <a:ext cx="216024" cy="3600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4" name="Рисунок 13" descr="x_fae9cfbb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3728" y="3356992"/>
            <a:ext cx="1265560" cy="1265560"/>
          </a:xfrm>
          <a:prstGeom prst="rect">
            <a:avLst/>
          </a:prstGeom>
        </p:spPr>
      </p:pic>
      <p:pic>
        <p:nvPicPr>
          <p:cNvPr id="15" name="Рисунок 14" descr="74296677_preview_0006013Bereza.pn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95936" y="4293096"/>
            <a:ext cx="1152128" cy="1928844"/>
          </a:xfrm>
          <a:prstGeom prst="rect">
            <a:avLst/>
          </a:prstGeom>
        </p:spPr>
      </p:pic>
      <p:pic>
        <p:nvPicPr>
          <p:cNvPr id="16" name="Рисунок 15" descr="0_5349e_f78e86f5_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868144" y="3284984"/>
            <a:ext cx="1584176" cy="1584176"/>
          </a:xfrm>
          <a:prstGeom prst="rect">
            <a:avLst/>
          </a:prstGeom>
        </p:spPr>
      </p:pic>
      <p:sp>
        <p:nvSpPr>
          <p:cNvPr id="17" name="Стрелка вправо с вырезом 16">
            <a:hlinkClick r:id="rId8" action="ppaction://hlinksldjump"/>
          </p:cNvPr>
          <p:cNvSpPr/>
          <p:nvPr/>
        </p:nvSpPr>
        <p:spPr>
          <a:xfrm>
            <a:off x="7596336" y="5805264"/>
            <a:ext cx="648072" cy="484632"/>
          </a:xfrm>
          <a:prstGeom prst="notch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499992" y="1556792"/>
            <a:ext cx="0" cy="15841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508104" y="1556792"/>
            <a:ext cx="0" cy="15841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u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3B7D6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B7D6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3B7D6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B7D6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563888" y="1916832"/>
            <a:ext cx="1008112" cy="792088"/>
            <a:chOff x="3851920" y="1916832"/>
            <a:chExt cx="1008112" cy="792088"/>
          </a:xfrm>
        </p:grpSpPr>
        <p:sp>
          <p:nvSpPr>
            <p:cNvPr id="3" name="Прямоугольный треугольник 2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ый треугольник 3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4572000" y="1916832"/>
            <a:ext cx="1008112" cy="792088"/>
            <a:chOff x="3851920" y="1916832"/>
            <a:chExt cx="1008112" cy="792088"/>
          </a:xfrm>
        </p:grpSpPr>
        <p:sp>
          <p:nvSpPr>
            <p:cNvPr id="6" name="Прямоугольный треугольник 5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ый треугольник 6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9" name="Прямая соединительная линия 8"/>
          <p:cNvCxnSpPr/>
          <p:nvPr/>
        </p:nvCxnSpPr>
        <p:spPr>
          <a:xfrm flipH="1">
            <a:off x="5076056" y="1268760"/>
            <a:ext cx="216024" cy="28803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" name="Рисунок 9" descr="8dbf2ccfd0d4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9913" y="4569744"/>
            <a:ext cx="1512168" cy="1658507"/>
          </a:xfrm>
          <a:prstGeom prst="rect">
            <a:avLst/>
          </a:prstGeom>
        </p:spPr>
      </p:pic>
      <p:pic>
        <p:nvPicPr>
          <p:cNvPr id="11" name="Рисунок 10" descr="250px-Kiwi_aka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763688" y="3284984"/>
            <a:ext cx="1719064" cy="1285860"/>
          </a:xfrm>
          <a:prstGeom prst="rect">
            <a:avLst/>
          </a:prstGeom>
        </p:spPr>
      </p:pic>
      <p:pic>
        <p:nvPicPr>
          <p:cNvPr id="12" name="Рисунок 11" descr="cebula.gif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</a:blip>
          <a:srcRect l="3780" r="5501"/>
          <a:stretch>
            <a:fillRect/>
          </a:stretch>
        </p:blipFill>
        <p:spPr>
          <a:xfrm>
            <a:off x="5436096" y="3429000"/>
            <a:ext cx="1728192" cy="1276350"/>
          </a:xfrm>
          <a:prstGeom prst="rect">
            <a:avLst/>
          </a:prstGeom>
        </p:spPr>
      </p:pic>
      <p:sp>
        <p:nvSpPr>
          <p:cNvPr id="13" name="Стрелка вправо с вырезом 12">
            <a:hlinkClick r:id="rId8" action="ppaction://hlinksldjump"/>
          </p:cNvPr>
          <p:cNvSpPr/>
          <p:nvPr/>
        </p:nvSpPr>
        <p:spPr>
          <a:xfrm>
            <a:off x="7596336" y="5805264"/>
            <a:ext cx="648072" cy="484632"/>
          </a:xfrm>
          <a:prstGeom prst="notch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572000" y="1556792"/>
            <a:ext cx="0" cy="15841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u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DAF8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DAF8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DAF8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DAF8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059832" y="1916832"/>
            <a:ext cx="1008112" cy="792088"/>
            <a:chOff x="3851920" y="1916832"/>
            <a:chExt cx="1008112" cy="792088"/>
          </a:xfrm>
        </p:grpSpPr>
        <p:sp>
          <p:nvSpPr>
            <p:cNvPr id="3" name="Прямоугольный треугольник 2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ый треугольник 3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4067944" y="1916832"/>
            <a:ext cx="1008112" cy="792088"/>
            <a:chOff x="3851920" y="1916832"/>
            <a:chExt cx="1008112" cy="792088"/>
          </a:xfrm>
        </p:grpSpPr>
        <p:sp>
          <p:nvSpPr>
            <p:cNvPr id="6" name="Прямоугольный треугольник 5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ый треугольник 6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8" name="Прямоугольник 7"/>
          <p:cNvSpPr/>
          <p:nvPr/>
        </p:nvSpPr>
        <p:spPr>
          <a:xfrm>
            <a:off x="5076056" y="1916832"/>
            <a:ext cx="864096" cy="792088"/>
          </a:xfrm>
          <a:prstGeom prst="rect">
            <a:avLst/>
          </a:prstGeom>
          <a:solidFill>
            <a:srgbClr val="0070C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 flipH="1">
            <a:off x="4644008" y="1268760"/>
            <a:ext cx="216024" cy="3600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" name="Рисунок 10" descr="4_petuh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28" y="3284984"/>
            <a:ext cx="1440160" cy="1550290"/>
          </a:xfrm>
          <a:prstGeom prst="rect">
            <a:avLst/>
          </a:prstGeom>
        </p:spPr>
      </p:pic>
      <p:pic>
        <p:nvPicPr>
          <p:cNvPr id="13" name="Рисунок 12" descr="424_1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AFFFF"/>
              </a:clrFrom>
              <a:clrTo>
                <a:srgbClr val="FA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051720" y="3429000"/>
            <a:ext cx="1392932" cy="1392932"/>
          </a:xfrm>
          <a:prstGeom prst="rect">
            <a:avLst/>
          </a:prstGeom>
        </p:spPr>
      </p:pic>
      <p:sp>
        <p:nvSpPr>
          <p:cNvPr id="14" name="Управляющая кнопка: возврат 13">
            <a:hlinkClick r:id="" action="ppaction://hlinkshowjump?jump=endshow" highlightClick="1"/>
          </p:cNvPr>
          <p:cNvSpPr/>
          <p:nvPr/>
        </p:nvSpPr>
        <p:spPr>
          <a:xfrm>
            <a:off x="7524328" y="5805264"/>
            <a:ext cx="720080" cy="538360"/>
          </a:xfrm>
          <a:prstGeom prst="actionButtonRetur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Управляющая кнопка: домой 14">
            <a:hlinkClick r:id="" action="ppaction://hlinkshowjump?jump=firstslide" highlightClick="1"/>
          </p:cNvPr>
          <p:cNvSpPr/>
          <p:nvPr/>
        </p:nvSpPr>
        <p:spPr>
          <a:xfrm>
            <a:off x="6516216" y="5805264"/>
            <a:ext cx="720080" cy="538360"/>
          </a:xfrm>
          <a:prstGeom prst="actionButtonHome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Управляющая кнопка: сведения 15">
            <a:hlinkClick r:id="rId7" action="ppaction://hlinksldjump" highlightClick="1"/>
          </p:cNvPr>
          <p:cNvSpPr/>
          <p:nvPr/>
        </p:nvSpPr>
        <p:spPr>
          <a:xfrm>
            <a:off x="5580112" y="5805264"/>
            <a:ext cx="720080" cy="540000"/>
          </a:xfrm>
          <a:prstGeom prst="actionButtonInformation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>
            <a:off x="4067944" y="1484784"/>
            <a:ext cx="0" cy="15841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8" name="Рисунок 17" descr="goroh04.jpg"/>
          <p:cNvPicPr>
            <a:picLocks noChangeAspect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779911" y="4221088"/>
            <a:ext cx="1664951" cy="1498456"/>
          </a:xfrm>
          <a:prstGeom prst="rect">
            <a:avLst/>
          </a:prstGeom>
        </p:spPr>
      </p:pic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u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ADAF8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ADAF8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1B1E5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1B1E5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8"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059832" y="620688"/>
            <a:ext cx="288572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latin typeface="Monotype Corsiva" pitchFamily="66" charset="0"/>
              </a:rPr>
              <a:t>Используемые ресурсы</a:t>
            </a:r>
            <a:endParaRPr lang="ru-RU" sz="2400" dirty="0">
              <a:latin typeface="Monotype Corsiva" pitchFamily="66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539552" y="1124744"/>
            <a:ext cx="8319009" cy="36009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u="sng" dirty="0" smtClean="0">
                <a:hlinkClick r:id="rId3"/>
              </a:rPr>
              <a:t>http://www.pro100tv.eu/f/images/movies/12791308373.jpg</a:t>
            </a:r>
            <a:r>
              <a:rPr lang="ru-RU" sz="1200" dirty="0" smtClean="0"/>
              <a:t>  - мартышка</a:t>
            </a:r>
          </a:p>
          <a:p>
            <a:r>
              <a:rPr lang="ru-RU" sz="1200" u="sng" dirty="0" smtClean="0">
                <a:hlinkClick r:id="rId4"/>
              </a:rPr>
              <a:t>http://www.uralstudent.ru/images/stories/boltun.jpg</a:t>
            </a:r>
            <a:r>
              <a:rPr lang="ru-RU" sz="1200" dirty="0" smtClean="0"/>
              <a:t> - удав</a:t>
            </a:r>
          </a:p>
          <a:p>
            <a:r>
              <a:rPr lang="ru-RU" sz="1200" u="sng" dirty="0" smtClean="0">
                <a:hlinkClick r:id="rId5"/>
              </a:rPr>
              <a:t>http://mebelplus.com.ua/images/stoli_logo18.jpg</a:t>
            </a:r>
            <a:r>
              <a:rPr lang="ru-RU" sz="1200" dirty="0" smtClean="0"/>
              <a:t> - стол</a:t>
            </a:r>
          </a:p>
          <a:p>
            <a:r>
              <a:rPr lang="ru-RU" sz="1200" u="sng" dirty="0" smtClean="0">
                <a:hlinkClick r:id="rId6"/>
              </a:rPr>
              <a:t>http://multiki.arjlover.net/multiki/38.a.vdrug.poluchitsya.avi</a:t>
            </a:r>
            <a:r>
              <a:rPr lang="ru-RU" sz="1200" dirty="0" smtClean="0"/>
              <a:t> - мультфильм</a:t>
            </a:r>
          </a:p>
          <a:p>
            <a:r>
              <a:rPr lang="ru-RU" sz="1200" u="sng" dirty="0" smtClean="0">
                <a:hlinkClick r:id="rId7"/>
              </a:rPr>
              <a:t>http://planete.qc.ca/invitation/images/ginette-villeneuve-21/animal-amusant-2.gif</a:t>
            </a:r>
            <a:r>
              <a:rPr lang="ru-RU" sz="1200" dirty="0" smtClean="0"/>
              <a:t> - слон</a:t>
            </a:r>
          </a:p>
          <a:p>
            <a:r>
              <a:rPr lang="ru-RU" sz="1200" u="sng" dirty="0" smtClean="0">
                <a:hlinkClick r:id="rId8"/>
              </a:rPr>
              <a:t>http://scshurma.narod.ru/school/sait/Rahimov/images/16_klen.gif</a:t>
            </a:r>
            <a:r>
              <a:rPr lang="ru-RU" sz="1200" dirty="0" smtClean="0"/>
              <a:t> - клён</a:t>
            </a:r>
          </a:p>
          <a:p>
            <a:r>
              <a:rPr lang="ru-RU" sz="1200" u="sng" dirty="0" smtClean="0">
                <a:hlinkClick r:id="rId9"/>
              </a:rPr>
              <a:t>http://www.bawi.ru/images/110845-udav.jpg</a:t>
            </a:r>
            <a:r>
              <a:rPr lang="ru-RU" sz="1200" dirty="0" smtClean="0"/>
              <a:t> - удав</a:t>
            </a:r>
          </a:p>
          <a:p>
            <a:r>
              <a:rPr lang="ru-RU" sz="1200" u="sng" dirty="0" smtClean="0">
                <a:hlinkClick r:id="rId10"/>
              </a:rPr>
              <a:t>http://us.cdn3.123rf.com/168nwm/tanya_bell/tanya_bell1201/tanya_bell120100355/12051833-the-toy-machine-from-plastic.jpg</a:t>
            </a:r>
            <a:endParaRPr lang="ru-RU" sz="1200" u="sng" dirty="0" smtClean="0"/>
          </a:p>
          <a:p>
            <a:r>
              <a:rPr lang="ru-RU" sz="1200" dirty="0" smtClean="0"/>
              <a:t> - машина</a:t>
            </a:r>
          </a:p>
          <a:p>
            <a:r>
              <a:rPr lang="ru-RU" sz="1200" u="sng" dirty="0" smtClean="0">
                <a:hlinkClick r:id="rId11"/>
              </a:rPr>
              <a:t>http://www.coolwallpapers.org/wallpapers/30/3055/thumb/320_fruit_wallpaper-5.jpg</a:t>
            </a:r>
            <a:r>
              <a:rPr lang="ru-RU" sz="1200" dirty="0" smtClean="0"/>
              <a:t> - малина</a:t>
            </a:r>
          </a:p>
          <a:p>
            <a:r>
              <a:rPr lang="ru-RU" sz="1200" u="sng" dirty="0" smtClean="0">
                <a:hlinkClick r:id="rId12"/>
              </a:rPr>
              <a:t>http://www.goodhousekeeping.com/cm/goodhousekeeping/images/Dz/ghk-kidorable-butterfly-rain-boots-0310-mdn.jpg</a:t>
            </a:r>
            <a:r>
              <a:rPr lang="ru-RU" sz="1200" dirty="0" smtClean="0"/>
              <a:t> - сапоги</a:t>
            </a:r>
          </a:p>
          <a:p>
            <a:r>
              <a:rPr lang="ru-RU" sz="1200" u="sng" dirty="0" smtClean="0">
                <a:hlinkClick r:id="rId13"/>
              </a:rPr>
              <a:t>http://img-fotki.yandex.ru/get/5010/80727276.43/0_5b2b0_4371dc08_XL</a:t>
            </a:r>
            <a:r>
              <a:rPr lang="ru-RU" sz="1200" dirty="0" smtClean="0"/>
              <a:t> - чашка</a:t>
            </a:r>
          </a:p>
          <a:p>
            <a:r>
              <a:rPr lang="ru-RU" sz="1200" u="sng" dirty="0" smtClean="0">
                <a:hlinkClick r:id="rId14"/>
              </a:rPr>
              <a:t>http://d1.wikimart.ru/0e/5a/1eb2ff57-50f4-4a74-8f0a-810e5af3267a.jpeg</a:t>
            </a:r>
            <a:r>
              <a:rPr lang="ru-RU" sz="1200" dirty="0" smtClean="0"/>
              <a:t> - майка</a:t>
            </a:r>
          </a:p>
          <a:p>
            <a:r>
              <a:rPr lang="ru-RU" sz="1200" u="sng" dirty="0" smtClean="0">
                <a:hlinkClick r:id="rId15"/>
              </a:rPr>
              <a:t>http://www.pupsu.ru/published/publicdata/DBRUBINSPB14/attachments/SC/products_pictures/21f.jpg</a:t>
            </a:r>
            <a:r>
              <a:rPr lang="ru-RU" sz="1200" dirty="0" smtClean="0"/>
              <a:t> - лейка</a:t>
            </a:r>
          </a:p>
          <a:p>
            <a:r>
              <a:rPr lang="ru-RU" sz="1200" u="sng" dirty="0" smtClean="0">
                <a:hlinkClick r:id="rId16"/>
              </a:rPr>
              <a:t>http://s53.radikal.ru/i139/1103/33/dbce6745b9ac.gif</a:t>
            </a:r>
            <a:r>
              <a:rPr lang="ru-RU" sz="1200" dirty="0" smtClean="0"/>
              <a:t> - лиса</a:t>
            </a:r>
          </a:p>
          <a:p>
            <a:r>
              <a:rPr lang="ru-RU" sz="1200" u="sng" dirty="0" smtClean="0">
                <a:hlinkClick r:id="rId17"/>
              </a:rPr>
              <a:t>http://i01.fsimg.ru/1/tlog_box/1322/1322286.jpg</a:t>
            </a:r>
            <a:r>
              <a:rPr lang="ru-RU" sz="1200" dirty="0" smtClean="0"/>
              <a:t> - роза</a:t>
            </a:r>
          </a:p>
          <a:p>
            <a:r>
              <a:rPr lang="ru-RU" sz="1200" u="sng" dirty="0" smtClean="0">
                <a:hlinkClick r:id="rId18"/>
              </a:rPr>
              <a:t>http://www.kolesun.ru/images/tires/00000000079.jpg</a:t>
            </a:r>
            <a:r>
              <a:rPr lang="ru-RU" sz="1200" dirty="0" smtClean="0"/>
              <a:t> - шина</a:t>
            </a:r>
          </a:p>
          <a:p>
            <a:r>
              <a:rPr lang="ru-RU" sz="1200" u="sng" dirty="0" smtClean="0">
                <a:hlinkClick r:id="rId19"/>
              </a:rPr>
              <a:t>http://www.images-photo.ru/_ph/24/2/919248962.png</a:t>
            </a:r>
            <a:r>
              <a:rPr lang="ru-RU" sz="1200" dirty="0" smtClean="0"/>
              <a:t> - ёжик</a:t>
            </a:r>
          </a:p>
          <a:p>
            <a:r>
              <a:rPr lang="ru-RU" sz="1200" u="sng" dirty="0" smtClean="0">
                <a:hlinkClick r:id="rId20"/>
              </a:rPr>
              <a:t>http://cs9729.vkontakte.ru/u18347611/a_e6fbc298.jpg</a:t>
            </a:r>
            <a:r>
              <a:rPr lang="ru-RU" sz="1200" dirty="0" smtClean="0"/>
              <a:t> - повар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699792" y="4725144"/>
            <a:ext cx="5718297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200" u="sng" dirty="0" smtClean="0">
                <a:hlinkClick r:id="rId21"/>
              </a:rPr>
              <a:t>http://i.kiddi.com.ua/goods/136/136972.jpg</a:t>
            </a:r>
            <a:r>
              <a:rPr lang="ru-RU" sz="1200" dirty="0" smtClean="0"/>
              <a:t> - жираф</a:t>
            </a:r>
          </a:p>
          <a:p>
            <a:r>
              <a:rPr lang="ru-RU" sz="1200" u="sng" dirty="0" smtClean="0">
                <a:hlinkClick r:id="rId22"/>
              </a:rPr>
              <a:t>http://mobil-content.ru/files/img/4/3007.jpg</a:t>
            </a:r>
            <a:r>
              <a:rPr lang="ru-RU" sz="1200" dirty="0" smtClean="0"/>
              <a:t> - улитка</a:t>
            </a:r>
          </a:p>
          <a:p>
            <a:r>
              <a:rPr lang="ru-RU" sz="1200" u="sng" dirty="0" smtClean="0">
                <a:hlinkClick r:id="rId23"/>
              </a:rPr>
              <a:t>http://market.rbc.ua/img/markets/1291/middle/034e553f.jpg</a:t>
            </a:r>
            <a:r>
              <a:rPr lang="ru-RU" sz="1200" dirty="0" smtClean="0"/>
              <a:t> - уточка</a:t>
            </a:r>
          </a:p>
          <a:p>
            <a:r>
              <a:rPr lang="ru-RU" sz="1200" u="sng" dirty="0" smtClean="0">
                <a:hlinkClick r:id="rId24"/>
              </a:rPr>
              <a:t>http://img138.imageshack.us/img138/3268/metin2n.png</a:t>
            </a:r>
            <a:r>
              <a:rPr lang="ru-RU" sz="1200" dirty="0" smtClean="0"/>
              <a:t> - акула</a:t>
            </a:r>
          </a:p>
          <a:p>
            <a:r>
              <a:rPr lang="ru-RU" sz="1200" u="sng" dirty="0" smtClean="0">
                <a:hlinkClick r:id="rId25"/>
              </a:rPr>
              <a:t>http://funnywebjokes.files.wordpress.com/2010/05/tn_0lion-1.jpg?w=200&amp;h=200</a:t>
            </a:r>
            <a:r>
              <a:rPr lang="ru-RU" sz="1200" dirty="0" smtClean="0"/>
              <a:t> – лев</a:t>
            </a:r>
          </a:p>
          <a:p>
            <a:r>
              <a:rPr lang="ru-RU" sz="1200" u="sng" dirty="0" smtClean="0">
                <a:hlinkClick r:id="rId26"/>
              </a:rPr>
              <a:t>http://www.planetapodelok.ru/wp-content/uploads/2009/11/house_thl.jpg</a:t>
            </a:r>
            <a:r>
              <a:rPr lang="ru-RU" sz="1200" dirty="0" smtClean="0"/>
              <a:t> -дом</a:t>
            </a:r>
          </a:p>
          <a:p>
            <a:r>
              <a:rPr lang="ru-RU" sz="1200" u="sng" dirty="0" smtClean="0">
                <a:hlinkClick r:id="rId27"/>
              </a:rPr>
              <a:t>http://img-fotki.yandex.ru/get/9/akyla82.5/0_5b4d_7905d824_XL</a:t>
            </a:r>
            <a:r>
              <a:rPr lang="ru-RU" sz="1200" dirty="0" smtClean="0"/>
              <a:t> - конь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836712"/>
            <a:ext cx="6663042" cy="249299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dirty="0" smtClean="0">
                <a:hlinkClick r:id="rId3"/>
              </a:rPr>
              <a:t>http://cs5820.userapi.com/u89765786/116275719/x_fae9cfbb.jpg</a:t>
            </a:r>
            <a:r>
              <a:rPr lang="ru-RU" sz="1200" dirty="0" smtClean="0"/>
              <a:t> - яблоко</a:t>
            </a:r>
          </a:p>
          <a:p>
            <a:r>
              <a:rPr lang="en-US" sz="1200" dirty="0" smtClean="0">
                <a:hlinkClick r:id="rId4"/>
              </a:rPr>
              <a:t>http://img1.liveinternet.ru/images/attach/c/2/74/296/74296677_preview_0006013Bereza.png</a:t>
            </a:r>
            <a:r>
              <a:rPr lang="ru-RU" sz="1200" dirty="0" smtClean="0"/>
              <a:t> -</a:t>
            </a:r>
          </a:p>
          <a:p>
            <a:r>
              <a:rPr lang="ru-RU" sz="1200" dirty="0" smtClean="0"/>
              <a:t>Берёза</a:t>
            </a:r>
          </a:p>
          <a:p>
            <a:r>
              <a:rPr lang="en-US" sz="1200" dirty="0" smtClean="0">
                <a:hlinkClick r:id="rId5"/>
              </a:rPr>
              <a:t>http://img-fotki.yandex.ru/get/5801/tatyana2q8-medvedeva.122/0_5349e_f78e86f5_S.jpg</a:t>
            </a:r>
            <a:r>
              <a:rPr lang="ru-RU" sz="1200" dirty="0" smtClean="0"/>
              <a:t> -</a:t>
            </a:r>
          </a:p>
          <a:p>
            <a:r>
              <a:rPr lang="ru-RU" sz="1200" dirty="0" smtClean="0"/>
              <a:t>Цыплёнок</a:t>
            </a:r>
          </a:p>
          <a:p>
            <a:r>
              <a:rPr lang="en-US" sz="1200" dirty="0" smtClean="0">
                <a:hlinkClick r:id="rId6"/>
              </a:rPr>
              <a:t>http://i077.radikal.ru/1010/ba/8dbf2ccfd0d4.jpg</a:t>
            </a:r>
            <a:r>
              <a:rPr lang="ru-RU" sz="1200" dirty="0" smtClean="0"/>
              <a:t> - юла</a:t>
            </a:r>
          </a:p>
          <a:p>
            <a:r>
              <a:rPr lang="en-US" sz="1200" dirty="0" smtClean="0">
                <a:hlinkClick r:id="rId7"/>
              </a:rPr>
              <a:t>http://upload.wikimedia.org/wikipedia/commons/thumb/d/d3/Kiwi_aka.jpg/250px-Kiwi_aka.jpg</a:t>
            </a:r>
            <a:r>
              <a:rPr lang="ru-RU" sz="1200" dirty="0" smtClean="0"/>
              <a:t> - киви</a:t>
            </a:r>
          </a:p>
          <a:p>
            <a:r>
              <a:rPr lang="en-US" sz="1200" dirty="0" smtClean="0">
                <a:hlinkClick r:id="rId8"/>
              </a:rPr>
              <a:t>http://img835.imageshack.us/img835/9016/cebula.gif</a:t>
            </a:r>
            <a:r>
              <a:rPr lang="ru-RU" sz="1200" dirty="0" smtClean="0"/>
              <a:t> - лук</a:t>
            </a:r>
          </a:p>
          <a:p>
            <a:r>
              <a:rPr lang="en-US" sz="1200" dirty="0" smtClean="0">
                <a:hlinkClick r:id="rId9"/>
              </a:rPr>
              <a:t>http://www.vminsk.by/images/Vipuski/2009/05/07/4_petuh.jpg</a:t>
            </a:r>
            <a:r>
              <a:rPr lang="ru-RU" sz="1200" dirty="0" smtClean="0"/>
              <a:t> - петух</a:t>
            </a:r>
          </a:p>
          <a:p>
            <a:r>
              <a:rPr lang="en-US" sz="1200" dirty="0" smtClean="0">
                <a:hlinkClick r:id="rId10"/>
              </a:rPr>
              <a:t>http://</a:t>
            </a:r>
            <a:r>
              <a:rPr lang="en-US" sz="1200" dirty="0" smtClean="0">
                <a:hlinkClick r:id="rId10"/>
              </a:rPr>
              <a:t>www.lenagold.ru/fon/clipart/g/goroh/goroh04.jpg</a:t>
            </a:r>
            <a:r>
              <a:rPr lang="ru-RU" sz="1200" dirty="0" smtClean="0"/>
              <a:t> </a:t>
            </a:r>
            <a:r>
              <a:rPr lang="ru-RU" sz="1200" dirty="0" smtClean="0"/>
              <a:t>- </a:t>
            </a:r>
            <a:r>
              <a:rPr lang="ru-RU" sz="1200" dirty="0" smtClean="0"/>
              <a:t>горох</a:t>
            </a:r>
          </a:p>
          <a:p>
            <a:r>
              <a:rPr lang="en-US" sz="1200" dirty="0" smtClean="0">
                <a:hlinkClick r:id="rId11"/>
              </a:rPr>
              <a:t>http://www.ruscemena.ru/files/product/424_1.jpg</a:t>
            </a:r>
            <a:r>
              <a:rPr lang="ru-RU" sz="1200" dirty="0" smtClean="0"/>
              <a:t> - перец</a:t>
            </a:r>
          </a:p>
          <a:p>
            <a:endParaRPr lang="ru-RU" sz="1200" dirty="0" smtClean="0"/>
          </a:p>
          <a:p>
            <a:endParaRPr lang="ru-RU" sz="1200" dirty="0"/>
          </a:p>
        </p:txBody>
      </p:sp>
      <p:sp>
        <p:nvSpPr>
          <p:cNvPr id="4" name="Стрелка вправо с вырезом 3">
            <a:hlinkClick r:id="rId12" action="ppaction://hlinksldjump"/>
          </p:cNvPr>
          <p:cNvSpPr/>
          <p:nvPr/>
        </p:nvSpPr>
        <p:spPr>
          <a:xfrm>
            <a:off x="7596336" y="5805264"/>
            <a:ext cx="648072" cy="484632"/>
          </a:xfrm>
          <a:prstGeom prst="notch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2915816" y="548680"/>
            <a:ext cx="332334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Условные обозначения: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043608" y="2204864"/>
            <a:ext cx="576064" cy="504056"/>
          </a:xfrm>
          <a:prstGeom prst="rect">
            <a:avLst/>
          </a:prstGeom>
          <a:solidFill>
            <a:srgbClr val="0070C0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1484784"/>
            <a:ext cx="576064" cy="504056"/>
          </a:xfrm>
          <a:prstGeom prst="rect">
            <a:avLst/>
          </a:prstGeom>
          <a:solidFill>
            <a:srgbClr val="FF0000"/>
          </a:solidFill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043608" y="2924944"/>
            <a:ext cx="576064" cy="504056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10" name="Группа 9"/>
          <p:cNvGrpSpPr/>
          <p:nvPr/>
        </p:nvGrpSpPr>
        <p:grpSpPr>
          <a:xfrm>
            <a:off x="3131840" y="3501008"/>
            <a:ext cx="914400" cy="626368"/>
            <a:chOff x="3851920" y="1340768"/>
            <a:chExt cx="914400" cy="626368"/>
          </a:xfrm>
        </p:grpSpPr>
        <p:sp>
          <p:nvSpPr>
            <p:cNvPr id="8" name="Прямоугольный треугольник 7"/>
            <p:cNvSpPr/>
            <p:nvPr/>
          </p:nvSpPr>
          <p:spPr>
            <a:xfrm>
              <a:off x="3851920" y="1340768"/>
              <a:ext cx="914400" cy="62636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rgbClr val="0070C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0800000">
              <a:off x="3851920" y="1340768"/>
              <a:ext cx="914400" cy="62636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11" name="Группа 10"/>
          <p:cNvGrpSpPr/>
          <p:nvPr/>
        </p:nvGrpSpPr>
        <p:grpSpPr>
          <a:xfrm>
            <a:off x="3131840" y="4941168"/>
            <a:ext cx="914400" cy="626368"/>
            <a:chOff x="3851920" y="1340768"/>
            <a:chExt cx="914400" cy="626368"/>
          </a:xfrm>
        </p:grpSpPr>
        <p:sp>
          <p:nvSpPr>
            <p:cNvPr id="12" name="Прямоугольный треугольник 11"/>
            <p:cNvSpPr/>
            <p:nvPr/>
          </p:nvSpPr>
          <p:spPr>
            <a:xfrm>
              <a:off x="3851920" y="1340768"/>
              <a:ext cx="914400" cy="626368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rgbClr val="00B05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3" name="Прямоугольный треугольник 12"/>
            <p:cNvSpPr/>
            <p:nvPr/>
          </p:nvSpPr>
          <p:spPr>
            <a:xfrm rot="10800000">
              <a:off x="3851920" y="1340768"/>
              <a:ext cx="914400" cy="62636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rgbClr val="FF00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4" name="TextBox 13"/>
          <p:cNvSpPr txBox="1"/>
          <p:nvPr/>
        </p:nvSpPr>
        <p:spPr>
          <a:xfrm>
            <a:off x="1763688" y="1484784"/>
            <a:ext cx="210987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- гласный звук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1691680" y="2132856"/>
            <a:ext cx="36182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- твёрдый согласный звук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1763688" y="2924944"/>
            <a:ext cx="345799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dirty="0" smtClean="0">
                <a:latin typeface="Monotype Corsiva" pitchFamily="66" charset="0"/>
              </a:rPr>
              <a:t>- мягкий согласный звук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211960" y="3573016"/>
            <a:ext cx="4241867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800" dirty="0" smtClean="0">
                <a:latin typeface="Monotype Corsiva" pitchFamily="66" charset="0"/>
              </a:rPr>
              <a:t> слияние твёрдого согласного </a:t>
            </a:r>
          </a:p>
          <a:p>
            <a:r>
              <a:rPr lang="ru-RU" sz="2800" dirty="0" smtClean="0">
                <a:latin typeface="Monotype Corsiva" pitchFamily="66" charset="0"/>
              </a:rPr>
              <a:t>с гласным звуком</a:t>
            </a:r>
            <a:endParaRPr lang="ru-RU" sz="2800" dirty="0">
              <a:latin typeface="Monotype Corsiva" pitchFamily="66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139952" y="5013176"/>
            <a:ext cx="405752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buFontTx/>
              <a:buChar char="-"/>
            </a:pPr>
            <a:r>
              <a:rPr lang="ru-RU" sz="2800" dirty="0" smtClean="0">
                <a:latin typeface="Monotype Corsiva" pitchFamily="66" charset="0"/>
              </a:rPr>
              <a:t>слияние мягкого согласного </a:t>
            </a:r>
          </a:p>
          <a:p>
            <a:pPr>
              <a:buFontTx/>
              <a:buChar char="-"/>
            </a:pPr>
            <a:r>
              <a:rPr lang="ru-RU" sz="2800" dirty="0" smtClean="0">
                <a:latin typeface="Monotype Corsiva" pitchFamily="66" charset="0"/>
              </a:rPr>
              <a:t>с гласным звуком</a:t>
            </a:r>
            <a:endParaRPr lang="ru-RU" sz="2800" dirty="0">
              <a:latin typeface="Monotype Corsiva" pitchFamily="66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03848" y="1916832"/>
            <a:ext cx="864096" cy="792088"/>
          </a:xfrm>
          <a:prstGeom prst="rect">
            <a:avLst/>
          </a:prstGeom>
          <a:solidFill>
            <a:srgbClr val="0070C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5" name="Группа 4"/>
          <p:cNvGrpSpPr/>
          <p:nvPr/>
        </p:nvGrpSpPr>
        <p:grpSpPr>
          <a:xfrm>
            <a:off x="4067944" y="1916832"/>
            <a:ext cx="1008112" cy="792088"/>
            <a:chOff x="3851920" y="1916832"/>
            <a:chExt cx="1008112" cy="792088"/>
          </a:xfrm>
        </p:grpSpPr>
        <p:sp>
          <p:nvSpPr>
            <p:cNvPr id="3" name="Прямоугольный треугольник 2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ый треугольник 3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5076056" y="1916832"/>
            <a:ext cx="864096" cy="792088"/>
          </a:xfrm>
          <a:prstGeom prst="rect">
            <a:avLst/>
          </a:prstGeom>
          <a:solidFill>
            <a:srgbClr val="0070C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8" name="38.a.vdrug.poluchitsya 00_04_54-00_04_56.wav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6" cstate="print"/>
          <a:stretch>
            <a:fillRect/>
          </a:stretch>
        </p:blipFill>
        <p:spPr>
          <a:xfrm>
            <a:off x="4419600" y="3276600"/>
            <a:ext cx="304800" cy="304800"/>
          </a:xfrm>
          <a:prstGeom prst="rect">
            <a:avLst/>
          </a:prstGeom>
        </p:spPr>
      </p:pic>
      <p:pic>
        <p:nvPicPr>
          <p:cNvPr id="9" name="Рисунок 8" descr="animal-amusant-2.gif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1835696" y="3140968"/>
            <a:ext cx="1512168" cy="1502087"/>
          </a:xfrm>
          <a:prstGeom prst="rect">
            <a:avLst/>
          </a:prstGeom>
        </p:spPr>
      </p:pic>
      <p:pic>
        <p:nvPicPr>
          <p:cNvPr id="10" name="Рисунок 9" descr="16_klen.gif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923928" y="4509120"/>
            <a:ext cx="1800200" cy="1620180"/>
          </a:xfrm>
          <a:prstGeom prst="rect">
            <a:avLst/>
          </a:prstGeom>
        </p:spPr>
      </p:pic>
      <p:pic>
        <p:nvPicPr>
          <p:cNvPr id="12" name="Рисунок 11" descr="110845-udav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6012160" y="3140968"/>
            <a:ext cx="1800200" cy="1800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3" name="Стрелка вправо с вырезом 12">
            <a:hlinkClick r:id="rId10" action="ppaction://hlinksldjump"/>
          </p:cNvPr>
          <p:cNvSpPr/>
          <p:nvPr/>
        </p:nvSpPr>
        <p:spPr>
          <a:xfrm>
            <a:off x="7596336" y="5805264"/>
            <a:ext cx="648072" cy="484632"/>
          </a:xfrm>
          <a:prstGeom prst="notch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016" fill="hold"/>
                                        <p:tgtEl>
                                          <p:spTgt spid="8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8"/>
                </p:tgtEl>
              </p:cMediaNode>
            </p:audi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  <p:seq concurrent="1" nextAc="seek">
              <p:cTn id="13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4" fill="hold">
                      <p:stCondLst>
                        <p:cond delay="0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7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animClr clrSpc="rgb">
                                      <p:cBhvr>
                                        <p:cTn id="18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19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0" dur="1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1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2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3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5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6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26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7" fill="hold">
                      <p:stCondLst>
                        <p:cond delay="0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30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>
                                      <p:cBhvr>
                                        <p:cTn id="3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3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3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34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5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6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7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8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9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5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059832" y="1916832"/>
            <a:ext cx="1008112" cy="792088"/>
            <a:chOff x="3851920" y="1916832"/>
            <a:chExt cx="1008112" cy="792088"/>
          </a:xfrm>
        </p:grpSpPr>
        <p:sp>
          <p:nvSpPr>
            <p:cNvPr id="3" name="Прямоугольный треугольник 2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ый треугольник 3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4067944" y="1916832"/>
            <a:ext cx="1008112" cy="792088"/>
            <a:chOff x="3851920" y="1916832"/>
            <a:chExt cx="1008112" cy="792088"/>
          </a:xfrm>
        </p:grpSpPr>
        <p:sp>
          <p:nvSpPr>
            <p:cNvPr id="6" name="Прямоугольный треугольник 5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ый треугольник 6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5076056" y="1916832"/>
            <a:ext cx="1008112" cy="792088"/>
            <a:chOff x="3851920" y="1916832"/>
            <a:chExt cx="1008112" cy="792088"/>
          </a:xfrm>
        </p:grpSpPr>
        <p:sp>
          <p:nvSpPr>
            <p:cNvPr id="9" name="Прямоугольный треугольник 8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ый треугольник 9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2" name="Прямая соединительная линия 11"/>
          <p:cNvCxnSpPr/>
          <p:nvPr/>
        </p:nvCxnSpPr>
        <p:spPr>
          <a:xfrm flipH="1">
            <a:off x="4644008" y="1196752"/>
            <a:ext cx="288032" cy="4320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3" name="Рисунок 12" descr="12051833-the-toy-machine-from-plastic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635896" y="4365104"/>
            <a:ext cx="1967048" cy="1440160"/>
          </a:xfrm>
          <a:prstGeom prst="rect">
            <a:avLst/>
          </a:prstGeom>
        </p:spPr>
      </p:pic>
      <p:pic>
        <p:nvPicPr>
          <p:cNvPr id="14" name="Рисунок 13" descr="320_fruit_wallpaper-5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691680" y="3284984"/>
            <a:ext cx="1812032" cy="1359024"/>
          </a:xfrm>
          <a:prstGeom prst="rect">
            <a:avLst/>
          </a:prstGeom>
        </p:spPr>
      </p:pic>
      <p:pic>
        <p:nvPicPr>
          <p:cNvPr id="15" name="Рисунок 14" descr="ghk-kidorable-butterfly-rain-boots-0310-mdn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868144" y="3140968"/>
            <a:ext cx="1512168" cy="1512168"/>
          </a:xfrm>
          <a:prstGeom prst="rect">
            <a:avLst/>
          </a:prstGeom>
        </p:spPr>
      </p:pic>
      <p:sp>
        <p:nvSpPr>
          <p:cNvPr id="16" name="Стрелка вправо с вырезом 15">
            <a:hlinkClick r:id="rId8" action="ppaction://hlinksldjump"/>
          </p:cNvPr>
          <p:cNvSpPr/>
          <p:nvPr/>
        </p:nvSpPr>
        <p:spPr>
          <a:xfrm>
            <a:off x="7596336" y="5805264"/>
            <a:ext cx="648072" cy="484632"/>
          </a:xfrm>
          <a:prstGeom prst="notch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8" name="Прямая соединительная линия 17"/>
          <p:cNvCxnSpPr/>
          <p:nvPr/>
        </p:nvCxnSpPr>
        <p:spPr>
          <a:xfrm>
            <a:off x="4067944" y="1484784"/>
            <a:ext cx="0" cy="15841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5076056" y="1484784"/>
            <a:ext cx="0" cy="15841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u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5"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131840" y="1916832"/>
            <a:ext cx="1008112" cy="792088"/>
            <a:chOff x="3851920" y="1916832"/>
            <a:chExt cx="1008112" cy="792088"/>
          </a:xfrm>
        </p:grpSpPr>
        <p:sp>
          <p:nvSpPr>
            <p:cNvPr id="3" name="Прямоугольный треугольник 2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ый треугольник 3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4139952" y="1916832"/>
            <a:ext cx="864096" cy="792088"/>
          </a:xfrm>
          <a:prstGeom prst="rect">
            <a:avLst/>
          </a:prstGeom>
          <a:solidFill>
            <a:srgbClr val="0070C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6" name="Группа 5"/>
          <p:cNvGrpSpPr/>
          <p:nvPr/>
        </p:nvGrpSpPr>
        <p:grpSpPr>
          <a:xfrm>
            <a:off x="5004048" y="1916832"/>
            <a:ext cx="1008112" cy="792088"/>
            <a:chOff x="3851920" y="1916832"/>
            <a:chExt cx="1008112" cy="792088"/>
          </a:xfrm>
        </p:grpSpPr>
        <p:sp>
          <p:nvSpPr>
            <p:cNvPr id="7" name="Прямоугольный треугольник 6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8" name="Прямоугольный треугольник 7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0" name="Прямая соединительная линия 9"/>
          <p:cNvCxnSpPr/>
          <p:nvPr/>
        </p:nvCxnSpPr>
        <p:spPr>
          <a:xfrm flipH="1">
            <a:off x="3635896" y="1268760"/>
            <a:ext cx="216024" cy="432048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1" name="Рисунок 10" descr="0_5b2b0_4371dc08_XL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123728" y="3284984"/>
            <a:ext cx="1666367" cy="1359314"/>
          </a:xfrm>
          <a:prstGeom prst="rect">
            <a:avLst/>
          </a:prstGeom>
        </p:spPr>
      </p:pic>
      <p:pic>
        <p:nvPicPr>
          <p:cNvPr id="12" name="Рисунок 11" descr="1eb2ff57-50f4-4a74-8f0a-810e5af3267a.jpe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4437112"/>
            <a:ext cx="1714500" cy="1714500"/>
          </a:xfrm>
          <a:prstGeom prst="rect">
            <a:avLst/>
          </a:prstGeom>
        </p:spPr>
      </p:pic>
      <p:pic>
        <p:nvPicPr>
          <p:cNvPr id="13" name="Рисунок 12" descr="21f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28" y="3140968"/>
            <a:ext cx="1587624" cy="1653775"/>
          </a:xfrm>
          <a:prstGeom prst="rect">
            <a:avLst/>
          </a:prstGeom>
        </p:spPr>
      </p:pic>
      <p:sp>
        <p:nvSpPr>
          <p:cNvPr id="14" name="Стрелка вправо с вырезом 13">
            <a:hlinkClick r:id="rId8" action="ppaction://hlinksldjump"/>
          </p:cNvPr>
          <p:cNvSpPr/>
          <p:nvPr/>
        </p:nvSpPr>
        <p:spPr>
          <a:xfrm>
            <a:off x="7596336" y="5805264"/>
            <a:ext cx="648072" cy="484632"/>
          </a:xfrm>
          <a:prstGeom prst="notch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5004048" y="1484784"/>
            <a:ext cx="0" cy="15841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1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u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1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563888" y="1988840"/>
            <a:ext cx="1008112" cy="792088"/>
            <a:chOff x="3851920" y="1916832"/>
            <a:chExt cx="1008112" cy="792088"/>
          </a:xfrm>
        </p:grpSpPr>
        <p:sp>
          <p:nvSpPr>
            <p:cNvPr id="3" name="Прямоугольный треугольник 2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ый треугольник 3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5" name="Группа 4"/>
          <p:cNvGrpSpPr/>
          <p:nvPr/>
        </p:nvGrpSpPr>
        <p:grpSpPr>
          <a:xfrm>
            <a:off x="4572000" y="1988840"/>
            <a:ext cx="1008112" cy="792088"/>
            <a:chOff x="3851920" y="1916832"/>
            <a:chExt cx="1008112" cy="792088"/>
          </a:xfrm>
        </p:grpSpPr>
        <p:sp>
          <p:nvSpPr>
            <p:cNvPr id="6" name="Прямоугольный треугольник 5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ый треугольник 6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9" name="Прямая соединительная линия 8"/>
          <p:cNvCxnSpPr/>
          <p:nvPr/>
        </p:nvCxnSpPr>
        <p:spPr>
          <a:xfrm flipH="1">
            <a:off x="5076056" y="1412776"/>
            <a:ext cx="216024" cy="3600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0" name="Рисунок 9" descr="dbce6745b9ac.gif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796136" y="3356992"/>
            <a:ext cx="1638300" cy="1143000"/>
          </a:xfrm>
          <a:prstGeom prst="rect">
            <a:avLst/>
          </a:prstGeom>
        </p:spPr>
      </p:pic>
      <p:pic>
        <p:nvPicPr>
          <p:cNvPr id="12" name="Рисунок 11" descr="00000000079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339752" y="3284984"/>
            <a:ext cx="1035559" cy="1277120"/>
          </a:xfrm>
          <a:prstGeom prst="rect">
            <a:avLst/>
          </a:prstGeom>
        </p:spPr>
      </p:pic>
      <p:pic>
        <p:nvPicPr>
          <p:cNvPr id="13" name="Рисунок 12" descr="1322286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923928" y="4365104"/>
            <a:ext cx="1152128" cy="1878470"/>
          </a:xfrm>
          <a:prstGeom prst="rect">
            <a:avLst/>
          </a:prstGeom>
        </p:spPr>
      </p:pic>
      <p:sp>
        <p:nvSpPr>
          <p:cNvPr id="14" name="Стрелка вправо с вырезом 13">
            <a:hlinkClick r:id="rId8" action="ppaction://hlinksldjump"/>
          </p:cNvPr>
          <p:cNvSpPr/>
          <p:nvPr/>
        </p:nvSpPr>
        <p:spPr>
          <a:xfrm>
            <a:off x="7596336" y="5805264"/>
            <a:ext cx="648072" cy="484632"/>
          </a:xfrm>
          <a:prstGeom prst="notch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4572000" y="1628800"/>
            <a:ext cx="0" cy="15841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0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u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0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Группа 4"/>
          <p:cNvGrpSpPr/>
          <p:nvPr/>
        </p:nvGrpSpPr>
        <p:grpSpPr>
          <a:xfrm>
            <a:off x="3131840" y="1916832"/>
            <a:ext cx="1008112" cy="792088"/>
            <a:chOff x="3851920" y="1916832"/>
            <a:chExt cx="1008112" cy="792088"/>
          </a:xfrm>
        </p:grpSpPr>
        <p:sp>
          <p:nvSpPr>
            <p:cNvPr id="6" name="Прямоугольный треугольник 5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7" name="Прямоугольный треугольник 6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grpSp>
        <p:nvGrpSpPr>
          <p:cNvPr id="8" name="Группа 7"/>
          <p:cNvGrpSpPr/>
          <p:nvPr/>
        </p:nvGrpSpPr>
        <p:grpSpPr>
          <a:xfrm>
            <a:off x="4139952" y="1916832"/>
            <a:ext cx="1008112" cy="792088"/>
            <a:chOff x="3851920" y="1916832"/>
            <a:chExt cx="1008112" cy="792088"/>
          </a:xfrm>
        </p:grpSpPr>
        <p:sp>
          <p:nvSpPr>
            <p:cNvPr id="9" name="Прямоугольный треугольник 8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10" name="Прямоугольный треугольник 9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11" name="Прямоугольник 10"/>
          <p:cNvSpPr/>
          <p:nvPr/>
        </p:nvSpPr>
        <p:spPr>
          <a:xfrm>
            <a:off x="5148064" y="1916832"/>
            <a:ext cx="864096" cy="792088"/>
          </a:xfrm>
          <a:prstGeom prst="rect">
            <a:avLst/>
          </a:prstGeom>
          <a:solidFill>
            <a:srgbClr val="0070C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3" name="Рисунок 12" descr="919248962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156176" y="3212976"/>
            <a:ext cx="1456184" cy="1499522"/>
          </a:xfrm>
          <a:prstGeom prst="rect">
            <a:avLst/>
          </a:prstGeom>
        </p:spPr>
      </p:pic>
      <p:pic>
        <p:nvPicPr>
          <p:cNvPr id="16" name="Рисунок 15" descr="a_e6fbc298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D"/>
              </a:clrFrom>
              <a:clrTo>
                <a:srgbClr val="FFFFFD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744" y="3284984"/>
            <a:ext cx="1296144" cy="1529450"/>
          </a:xfrm>
          <a:prstGeom prst="rect">
            <a:avLst/>
          </a:prstGeom>
        </p:spPr>
      </p:pic>
      <p:pic>
        <p:nvPicPr>
          <p:cNvPr id="17" name="Рисунок 16" descr="136972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4149080"/>
            <a:ext cx="2245792" cy="2245792"/>
          </a:xfrm>
          <a:prstGeom prst="rect">
            <a:avLst/>
          </a:prstGeom>
        </p:spPr>
      </p:pic>
      <p:sp>
        <p:nvSpPr>
          <p:cNvPr id="18" name="Стрелка вправо с вырезом 17">
            <a:hlinkClick r:id="rId8" action="ppaction://hlinksldjump"/>
          </p:cNvPr>
          <p:cNvSpPr/>
          <p:nvPr/>
        </p:nvSpPr>
        <p:spPr>
          <a:xfrm>
            <a:off x="7596336" y="5805264"/>
            <a:ext cx="648072" cy="484632"/>
          </a:xfrm>
          <a:prstGeom prst="notch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0" name="Прямая соединительная линия 19"/>
          <p:cNvCxnSpPr/>
          <p:nvPr/>
        </p:nvCxnSpPr>
        <p:spPr>
          <a:xfrm flipH="1">
            <a:off x="4788024" y="1268760"/>
            <a:ext cx="216024" cy="3600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4139952" y="1556792"/>
            <a:ext cx="0" cy="15841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6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animClr clrSpc="rgb">
                                      <p:cBhvr>
                                        <p:cTn id="7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15" restart="whenNotActive" fill="hold" evtFilter="cancelBubble" nodeType="interactiveSeq">
                <p:stCondLst>
                  <p:cond evt="onClick" delay="0">
                    <p:tgtEl>
                      <p:spTgt spid="1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16" fill="hold">
                      <p:stCondLst>
                        <p:cond delay="0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9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animClr clrSpc="rgb">
                                      <p:cBhvr>
                                        <p:cTn id="20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CCCC"/>
                                      </p:to>
                                    </p:animClr>
                                    <p:set>
                                      <p:cBhvr>
                                        <p:cTn id="21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2" dur="1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3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4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25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6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27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8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6"/>
                  </p:tgtEl>
                </p:cond>
              </p:nextCondLst>
            </p:seq>
            <p:seq concurrent="1" nextAc="seek">
              <p:cTn id="28" restart="whenNotActive" fill="hold" evtFilter="cancelBubble" nodeType="interactiveSeq">
                <p:stCondLst>
                  <p:cond evt="onClick" delay="0">
                    <p:tgtEl>
                      <p:spTgt spid="1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9" fill="hold">
                      <p:stCondLst>
                        <p:cond delay="0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32" dur="1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31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u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7"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699792" y="1916832"/>
            <a:ext cx="864096" cy="792088"/>
          </a:xfrm>
          <a:prstGeom prst="rect">
            <a:avLst/>
          </a:prstGeom>
          <a:solidFill>
            <a:srgbClr val="FF000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3" name="Группа 2"/>
          <p:cNvGrpSpPr/>
          <p:nvPr/>
        </p:nvGrpSpPr>
        <p:grpSpPr>
          <a:xfrm>
            <a:off x="3563888" y="1916832"/>
            <a:ext cx="1008112" cy="792088"/>
            <a:chOff x="3851920" y="1916832"/>
            <a:chExt cx="1008112" cy="792088"/>
          </a:xfrm>
        </p:grpSpPr>
        <p:sp>
          <p:nvSpPr>
            <p:cNvPr id="4" name="Прямоугольный треугольник 3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5" name="Прямоугольный треугольник 4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6" name="Прямоугольник 5"/>
          <p:cNvSpPr/>
          <p:nvPr/>
        </p:nvSpPr>
        <p:spPr>
          <a:xfrm>
            <a:off x="4572000" y="1916832"/>
            <a:ext cx="864096" cy="792088"/>
          </a:xfrm>
          <a:prstGeom prst="rect">
            <a:avLst/>
          </a:prstGeom>
          <a:solidFill>
            <a:srgbClr val="0070C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grpSp>
        <p:nvGrpSpPr>
          <p:cNvPr id="7" name="Группа 6"/>
          <p:cNvGrpSpPr/>
          <p:nvPr/>
        </p:nvGrpSpPr>
        <p:grpSpPr>
          <a:xfrm>
            <a:off x="5436096" y="1916832"/>
            <a:ext cx="1008112" cy="792088"/>
            <a:chOff x="3851920" y="1916832"/>
            <a:chExt cx="1008112" cy="792088"/>
          </a:xfrm>
        </p:grpSpPr>
        <p:sp>
          <p:nvSpPr>
            <p:cNvPr id="8" name="Прямоугольный треугольник 7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70C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9" name="Прямоугольный треугольник 8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cxnSp>
        <p:nvCxnSpPr>
          <p:cNvPr id="11" name="Прямая соединительная линия 10"/>
          <p:cNvCxnSpPr/>
          <p:nvPr/>
        </p:nvCxnSpPr>
        <p:spPr>
          <a:xfrm flipH="1">
            <a:off x="4139952" y="1196752"/>
            <a:ext cx="216024" cy="36004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pic>
        <p:nvPicPr>
          <p:cNvPr id="12" name="Рисунок 11" descr="3007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EFF7FA"/>
              </a:clrFrom>
              <a:clrTo>
                <a:srgbClr val="EFF7FA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5724128" y="2996952"/>
            <a:ext cx="1520056" cy="2026741"/>
          </a:xfrm>
          <a:prstGeom prst="rect">
            <a:avLst/>
          </a:prstGeom>
        </p:spPr>
      </p:pic>
      <p:pic>
        <p:nvPicPr>
          <p:cNvPr id="13" name="Рисунок 12" descr="034e553f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2267744" y="3429000"/>
            <a:ext cx="1143000" cy="1422400"/>
          </a:xfrm>
          <a:prstGeom prst="rect">
            <a:avLst/>
          </a:prstGeom>
        </p:spPr>
      </p:pic>
      <p:pic>
        <p:nvPicPr>
          <p:cNvPr id="14" name="Рисунок 13" descr="metin2n.pn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3923928" y="4509120"/>
            <a:ext cx="1629882" cy="1515790"/>
          </a:xfrm>
          <a:prstGeom prst="rect">
            <a:avLst/>
          </a:prstGeom>
        </p:spPr>
      </p:pic>
      <p:sp>
        <p:nvSpPr>
          <p:cNvPr id="15" name="Стрелка вправо с вырезом 14">
            <a:hlinkClick r:id="rId8" action="ppaction://hlinksldjump"/>
          </p:cNvPr>
          <p:cNvSpPr/>
          <p:nvPr/>
        </p:nvSpPr>
        <p:spPr>
          <a:xfrm>
            <a:off x="7596336" y="5805264"/>
            <a:ext cx="648072" cy="484632"/>
          </a:xfrm>
          <a:prstGeom prst="notch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6" name="Прямая соединительная линия 15"/>
          <p:cNvCxnSpPr/>
          <p:nvPr/>
        </p:nvCxnSpPr>
        <p:spPr>
          <a:xfrm>
            <a:off x="3563888" y="1484784"/>
            <a:ext cx="0" cy="15841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436096" y="1484784"/>
            <a:ext cx="0" cy="1584176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u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13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3B7D6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B7D6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3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1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3B7D6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B7D6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4"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Группа 1"/>
          <p:cNvGrpSpPr/>
          <p:nvPr/>
        </p:nvGrpSpPr>
        <p:grpSpPr>
          <a:xfrm>
            <a:off x="3563888" y="1916832"/>
            <a:ext cx="1008112" cy="792088"/>
            <a:chOff x="3851920" y="1916832"/>
            <a:chExt cx="1008112" cy="792088"/>
          </a:xfrm>
        </p:grpSpPr>
        <p:sp>
          <p:nvSpPr>
            <p:cNvPr id="3" name="Прямоугольный треугольник 2"/>
            <p:cNvSpPr/>
            <p:nvPr/>
          </p:nvSpPr>
          <p:spPr>
            <a:xfrm>
              <a:off x="3851920" y="1916832"/>
              <a:ext cx="1008112" cy="792088"/>
            </a:xfrm>
            <a:prstGeom prst="rtTriangle">
              <a:avLst/>
            </a:prstGeom>
            <a:solidFill>
              <a:srgbClr val="00B05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  <p:sp>
          <p:nvSpPr>
            <p:cNvPr id="4" name="Прямоугольный треугольник 3"/>
            <p:cNvSpPr/>
            <p:nvPr/>
          </p:nvSpPr>
          <p:spPr>
            <a:xfrm rot="10800000">
              <a:off x="3851920" y="1916832"/>
              <a:ext cx="1008112" cy="792088"/>
            </a:xfrm>
            <a:prstGeom prst="rtTriangle">
              <a:avLst/>
            </a:prstGeom>
            <a:solidFill>
              <a:srgbClr val="FF0000"/>
            </a:solidFill>
            <a:ln>
              <a:solidFill>
                <a:schemeClr val="tx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/>
            </a:p>
          </p:txBody>
        </p:sp>
      </p:grpSp>
      <p:sp>
        <p:nvSpPr>
          <p:cNvPr id="5" name="Прямоугольник 4"/>
          <p:cNvSpPr/>
          <p:nvPr/>
        </p:nvSpPr>
        <p:spPr>
          <a:xfrm>
            <a:off x="4572000" y="1916832"/>
            <a:ext cx="864096" cy="792088"/>
          </a:xfrm>
          <a:prstGeom prst="rect">
            <a:avLst/>
          </a:prstGeom>
          <a:solidFill>
            <a:srgbClr val="0070C0"/>
          </a:solidFill>
          <a:ln>
            <a:solidFill>
              <a:schemeClr val="accent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6" name="Рисунок 5" descr="tn_0lion-1.jpg"/>
          <p:cNvPicPr>
            <a:picLocks noChangeAspect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3851920" y="4293096"/>
            <a:ext cx="1656184" cy="1656184"/>
          </a:xfrm>
          <a:prstGeom prst="rect">
            <a:avLst/>
          </a:prstGeom>
        </p:spPr>
      </p:pic>
      <p:pic>
        <p:nvPicPr>
          <p:cNvPr id="7" name="Рисунок 6" descr="house_thl.jpg"/>
          <p:cNvPicPr>
            <a:picLocks noChangeAspect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1979712" y="3212976"/>
            <a:ext cx="1548954" cy="1548954"/>
          </a:xfrm>
          <a:prstGeom prst="rect">
            <a:avLst/>
          </a:prstGeom>
        </p:spPr>
      </p:pic>
      <p:pic>
        <p:nvPicPr>
          <p:cNvPr id="8" name="Рисунок 7" descr="0_5b4d_7905d824_XL.jpg"/>
          <p:cNvPicPr>
            <a:picLocks noChangeAspect="1"/>
          </p:cNvPicPr>
          <p:nvPr/>
        </p:nvPicPr>
        <p:blipFill>
          <a:blip r:embed="rId7" cstate="print">
            <a:clrChange>
              <a:clrFrom>
                <a:srgbClr val="E7F8FF"/>
              </a:clrFrom>
              <a:clrTo>
                <a:srgbClr val="E7F8FF">
                  <a:alpha val="0"/>
                </a:srgbClr>
              </a:clrTo>
            </a:clrChange>
          </a:blip>
          <a:stretch>
            <a:fillRect/>
          </a:stretch>
        </p:blipFill>
        <p:spPr>
          <a:xfrm>
            <a:off x="6012160" y="3356992"/>
            <a:ext cx="1800200" cy="1350150"/>
          </a:xfrm>
          <a:prstGeom prst="rect">
            <a:avLst/>
          </a:prstGeom>
        </p:spPr>
      </p:pic>
      <p:sp>
        <p:nvSpPr>
          <p:cNvPr id="9" name="Стрелка вправо с вырезом 8">
            <a:hlinkClick r:id="rId8" action="ppaction://hlinksldjump"/>
          </p:cNvPr>
          <p:cNvSpPr/>
          <p:nvPr/>
        </p:nvSpPr>
        <p:spPr>
          <a:xfrm>
            <a:off x="7596336" y="5805264"/>
            <a:ext cx="648072" cy="484632"/>
          </a:xfrm>
          <a:prstGeom prst="notchedRightArrow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 advClick="0"/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3" name="ura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  <p:seq concurrent="1" nextAc="seek">
              <p:cTn id="7" restart="whenNotActive" fill="hold" evtFilter="cancelBubble" nodeType="interactiveSeq">
                <p:stCondLst>
                  <p:cond evt="onClick" delay="0">
                    <p:tgtEl>
                      <p:spTgt spid="7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8" fill="hold">
                      <p:stCondLst>
                        <p:cond delay="0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11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3B7D6"/>
                                      </p:to>
                                    </p:animClr>
                                    <p:animClr clrSpc="rgb">
                                      <p:cBhvr>
                                        <p:cTn id="12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B7D6"/>
                                      </p:to>
                                    </p:animClr>
                                    <p:set>
                                      <p:cBhvr>
                                        <p:cTn id="13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4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5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6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7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8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9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10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7"/>
                  </p:tgtEl>
                </p:cond>
              </p:nextCondLst>
            </p:seq>
            <p:seq concurrent="1" nextAc="seek">
              <p:cTn id="20" restart="whenNotActive" fill="hold" evtFilter="cancelBubble" nodeType="interactiveSeq">
                <p:stCondLst>
                  <p:cond evt="onClick" delay="0">
                    <p:tgtEl>
                      <p:spTgt spid="8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21" fill="hold">
                      <p:stCondLst>
                        <p:cond delay="0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4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3B7D6"/>
                                      </p:to>
                                    </p:animClr>
                                    <p:animClr clrSpc="rgb">
                                      <p:cBhvr>
                                        <p:cTn id="25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3B7D6"/>
                                      </p:to>
                                    </p:animClr>
                                    <p:set>
                                      <p:cBhvr>
                                        <p:cTn id="26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7" dur="1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28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29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30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31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32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23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4" name="poprobuy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8"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398</TotalTime>
  <Words>245</Words>
  <Application>Microsoft Office PowerPoint</Application>
  <PresentationFormat>Экран (4:3)</PresentationFormat>
  <Paragraphs>68</Paragraphs>
  <Slides>14</Slides>
  <Notes>14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Подбери слово к схеме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podberi_slovo</dc:title>
  <dc:creator>oxana</dc:creator>
  <cp:lastModifiedBy>oxana</cp:lastModifiedBy>
  <cp:revision>42</cp:revision>
  <dcterms:created xsi:type="dcterms:W3CDTF">2012-07-28T13:42:26Z</dcterms:created>
  <dcterms:modified xsi:type="dcterms:W3CDTF">2012-07-30T10:03:53Z</dcterms:modified>
</cp:coreProperties>
</file>